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a:t>Klik om de stijl te bewerken</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35774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283854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168226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663516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659425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012019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‹nr.›</a:t>
            </a:fld>
            <a:endParaRPr lang="en-US"/>
          </a:p>
        </p:txBody>
      </p:sp>
    </p:spTree>
    <p:extLst>
      <p:ext uri="{BB962C8B-B14F-4D97-AF65-F5344CB8AC3E}">
        <p14:creationId xmlns:p14="http://schemas.microsoft.com/office/powerpoint/2010/main" val="15355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008436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42A54C80-263E-416B-A8E0-580EDEADCBDC}"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‹nr.›</a:t>
            </a:fld>
            <a:endParaRPr lang="en-US"/>
          </a:p>
        </p:txBody>
      </p:sp>
    </p:spTree>
    <p:extLst>
      <p:ext uri="{BB962C8B-B14F-4D97-AF65-F5344CB8AC3E}">
        <p14:creationId xmlns:p14="http://schemas.microsoft.com/office/powerpoint/2010/main" val="199420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279923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42A54C80-263E-416B-A8E0-580EDEADCBDC}"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‹nr.›</a:t>
            </a:fld>
            <a:endParaRPr lang="en-US"/>
          </a:p>
        </p:txBody>
      </p:sp>
    </p:spTree>
    <p:extLst>
      <p:ext uri="{BB962C8B-B14F-4D97-AF65-F5344CB8AC3E}">
        <p14:creationId xmlns:p14="http://schemas.microsoft.com/office/powerpoint/2010/main" val="220798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63651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318752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91280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‹nr.›</a:t>
            </a:fld>
            <a:endParaRPr lang="en-US"/>
          </a:p>
        </p:txBody>
      </p:sp>
    </p:spTree>
    <p:extLst>
      <p:ext uri="{BB962C8B-B14F-4D97-AF65-F5344CB8AC3E}">
        <p14:creationId xmlns:p14="http://schemas.microsoft.com/office/powerpoint/2010/main" val="2438045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a:p>
        </p:txBody>
      </p:sp>
    </p:spTree>
    <p:extLst>
      <p:ext uri="{BB962C8B-B14F-4D97-AF65-F5344CB8AC3E}">
        <p14:creationId xmlns:p14="http://schemas.microsoft.com/office/powerpoint/2010/main" val="1275368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6/19/2017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‹nr.›</a:t>
            </a:fld>
            <a:endParaRPr lang="en-US"/>
          </a:p>
        </p:txBody>
      </p:sp>
    </p:spTree>
    <p:extLst>
      <p:ext uri="{BB962C8B-B14F-4D97-AF65-F5344CB8AC3E}">
        <p14:creationId xmlns:p14="http://schemas.microsoft.com/office/powerpoint/2010/main" val="215150079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a:t>Methodieken</a:t>
            </a:r>
          </a:p>
        </p:txBody>
      </p:sp>
      <p:sp>
        <p:nvSpPr>
          <p:cNvPr id="3" name="Ondertitel 2"/>
          <p:cNvSpPr>
            <a:spLocks noGrp="1"/>
          </p:cNvSpPr>
          <p:nvPr>
            <p:ph type="subTitle" idx="1"/>
          </p:nvPr>
        </p:nvSpPr>
        <p:spPr/>
        <p:txBody>
          <a:bodyPr/>
          <a:lstStyle/>
          <a:p>
            <a:r>
              <a:rPr lang="nl-NL"/>
              <a:t>Les 2 “Drie methodieken” thema 9.3. en 9.4.</a:t>
            </a:r>
          </a:p>
          <a:p>
            <a:endParaRPr lang="nl-NL"/>
          </a:p>
        </p:txBody>
      </p:sp>
    </p:spTree>
    <p:extLst>
      <p:ext uri="{BB962C8B-B14F-4D97-AF65-F5344CB8AC3E}">
        <p14:creationId xmlns:p14="http://schemas.microsoft.com/office/powerpoint/2010/main" val="280574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Lesprogramma</a:t>
            </a:r>
          </a:p>
        </p:txBody>
      </p:sp>
      <p:sp>
        <p:nvSpPr>
          <p:cNvPr id="3" name="Tijdelijke aanduiding voor inhoud 2"/>
          <p:cNvSpPr>
            <a:spLocks noGrp="1"/>
          </p:cNvSpPr>
          <p:nvPr>
            <p:ph idx="1"/>
          </p:nvPr>
        </p:nvSpPr>
        <p:spPr/>
        <p:txBody>
          <a:bodyPr/>
          <a:lstStyle/>
          <a:p>
            <a:r>
              <a:rPr lang="nl-NL"/>
              <a:t>Thema 9.3 &amp; 9.4 Gordon methode</a:t>
            </a:r>
          </a:p>
          <a:p>
            <a:r>
              <a:rPr lang="nl-NL"/>
              <a:t>Opdracht </a:t>
            </a:r>
          </a:p>
        </p:txBody>
      </p:sp>
    </p:spTree>
    <p:extLst>
      <p:ext uri="{BB962C8B-B14F-4D97-AF65-F5344CB8AC3E}">
        <p14:creationId xmlns:p14="http://schemas.microsoft.com/office/powerpoint/2010/main" val="159928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Thema 9.3 &amp; 9.4 Gordon-methode</a:t>
            </a:r>
          </a:p>
        </p:txBody>
      </p:sp>
      <p:pic>
        <p:nvPicPr>
          <p:cNvPr id="4" name="Tijdelijke aanduiding voor inhoud 3"/>
          <p:cNvPicPr>
            <a:picLocks noGrp="1" noChangeAspect="1"/>
          </p:cNvPicPr>
          <p:nvPr>
            <p:ph idx="1"/>
          </p:nvPr>
        </p:nvPicPr>
        <p:blipFill>
          <a:blip r:embed="rId2"/>
          <a:stretch>
            <a:fillRect/>
          </a:stretch>
        </p:blipFill>
        <p:spPr>
          <a:xfrm>
            <a:off x="851992" y="2160588"/>
            <a:ext cx="8248053" cy="3881437"/>
          </a:xfrm>
        </p:spPr>
      </p:pic>
    </p:spTree>
    <p:extLst>
      <p:ext uri="{BB962C8B-B14F-4D97-AF65-F5344CB8AC3E}">
        <p14:creationId xmlns:p14="http://schemas.microsoft.com/office/powerpoint/2010/main" val="256827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a:t>De Amerikaanse psycholoog Thomas Gordon ontwikkelde in de jaren ‘60 van de vorige eeuw een nieuwe opvoed methode. Hij schreef ook het boek: ’Luisteren naar kinderen’ en werd daar wereld beroemd mee. De methode die Gordon had geschreven bleek ook goed te werken bij volwassenen. </a:t>
            </a:r>
          </a:p>
          <a:p>
            <a:pPr marL="0" indent="0">
              <a:buNone/>
            </a:pPr>
            <a:endParaRPr lang="nl-NL"/>
          </a:p>
          <a:p>
            <a:pPr marL="0" indent="0">
              <a:buNone/>
            </a:pPr>
            <a:r>
              <a:rPr lang="nl-NL"/>
              <a:t>Gordon stelt dat je in conflicten met de juiste communicatie veel kunt bereiken. De Gordon-methode is gebaseerd op drie pijlers:</a:t>
            </a:r>
          </a:p>
          <a:p>
            <a:pPr marL="0" indent="0">
              <a:buNone/>
            </a:pPr>
            <a:endParaRPr lang="nl-NL"/>
          </a:p>
          <a:p>
            <a:r>
              <a:rPr lang="nl-NL"/>
              <a:t>Actief luisteren</a:t>
            </a:r>
          </a:p>
          <a:p>
            <a:r>
              <a:rPr lang="nl-NL"/>
              <a:t>Ik-boodschappen</a:t>
            </a:r>
          </a:p>
          <a:p>
            <a:r>
              <a:rPr lang="nl-NL"/>
              <a:t>Geen-verliesmethode</a:t>
            </a:r>
          </a:p>
        </p:txBody>
      </p:sp>
    </p:spTree>
    <p:extLst>
      <p:ext uri="{BB962C8B-B14F-4D97-AF65-F5344CB8AC3E}">
        <p14:creationId xmlns:p14="http://schemas.microsoft.com/office/powerpoint/2010/main" val="130314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Geen-verliesmethode</a:t>
            </a:r>
          </a:p>
        </p:txBody>
      </p:sp>
      <p:sp>
        <p:nvSpPr>
          <p:cNvPr id="3" name="Tijdelijke aanduiding voor inhoud 2"/>
          <p:cNvSpPr>
            <a:spLocks noGrp="1"/>
          </p:cNvSpPr>
          <p:nvPr>
            <p:ph idx="1"/>
          </p:nvPr>
        </p:nvSpPr>
        <p:spPr>
          <a:xfrm>
            <a:off x="677334" y="1511233"/>
            <a:ext cx="8596668" cy="4518506"/>
          </a:xfrm>
        </p:spPr>
        <p:txBody>
          <a:bodyPr vert="horz" lIns="91440" tIns="45720" rIns="91440" bIns="45720" rtlCol="0" anchor="t">
            <a:normAutofit fontScale="92500" lnSpcReduction="10000"/>
          </a:bodyPr>
          <a:lstStyle/>
          <a:p>
            <a:pPr marL="0" indent="0">
              <a:buNone/>
            </a:pPr>
            <a:r>
              <a:rPr lang="nl-NL" sz="1700" i="1"/>
              <a:t>Hulpverleners willen problemen oplossen. Maar de oplossing die jij als hulpverlener bedenkt, is niet altijd de oplossing die de cliënt graag wil. De cliënt is dan niet gemotiveerd om aan de oplossing mee te werken. Door de ‘geen-verliesmethode’ in te zetten, is er geen winnaar of verliezer in het conflict. Bij deze methode werkt de cliënt actief mee aan het bedenken van oplossingen voor zijn eigen probleem.</a:t>
            </a:r>
          </a:p>
          <a:p>
            <a:pPr marL="0" indent="0">
              <a:buNone/>
            </a:pPr>
            <a:endParaRPr lang="nl-NL">
              <a:solidFill>
                <a:schemeClr val="accent1"/>
              </a:solidFill>
            </a:endParaRPr>
          </a:p>
          <a:p>
            <a:pPr marL="0" indent="0">
              <a:buNone/>
            </a:pPr>
            <a:r>
              <a:rPr lang="nl-NL" b="1" u="sng">
                <a:solidFill>
                  <a:schemeClr val="accent1">
                    <a:lumMod val="75000"/>
                  </a:schemeClr>
                </a:solidFill>
              </a:rPr>
              <a:t>Werkwijze:</a:t>
            </a:r>
          </a:p>
          <a:p>
            <a:pPr marL="0" indent="0">
              <a:buNone/>
            </a:pPr>
            <a:r>
              <a:rPr lang="nl-NL"/>
              <a:t>Bij de geen-verliesmethode werk je in zes stappen:</a:t>
            </a:r>
          </a:p>
          <a:p>
            <a:pPr>
              <a:buFont typeface="+mj-lt"/>
              <a:buAutoNum type="arabicParenR"/>
            </a:pPr>
            <a:r>
              <a:rPr lang="nl-NL"/>
              <a:t>Probleem vaststellen</a:t>
            </a:r>
          </a:p>
          <a:p>
            <a:pPr>
              <a:buFont typeface="+mj-lt"/>
              <a:buAutoNum type="arabicParenR"/>
            </a:pPr>
            <a:r>
              <a:rPr lang="nl-NL"/>
              <a:t>Alternatieven verzamelen</a:t>
            </a:r>
          </a:p>
          <a:p>
            <a:pPr>
              <a:buFont typeface="+mj-lt"/>
              <a:buAutoNum type="arabicParenR"/>
            </a:pPr>
            <a:r>
              <a:rPr lang="nl-NL"/>
              <a:t>Gevolgen van de alternatieven</a:t>
            </a:r>
          </a:p>
          <a:p>
            <a:pPr>
              <a:buFont typeface="+mj-lt"/>
              <a:buAutoNum type="arabicParenR"/>
            </a:pPr>
            <a:r>
              <a:rPr lang="nl-NL"/>
              <a:t>Keuze voor het beste alternatief</a:t>
            </a:r>
          </a:p>
          <a:p>
            <a:pPr>
              <a:buFont typeface="+mj-lt"/>
              <a:buAutoNum type="arabicParenR"/>
            </a:pPr>
            <a:r>
              <a:rPr lang="nl-NL"/>
              <a:t>Het uitvoeren van de keuze</a:t>
            </a:r>
          </a:p>
          <a:p>
            <a:pPr>
              <a:buFont typeface="+mj-lt"/>
              <a:buAutoNum type="arabicParenR"/>
            </a:pPr>
            <a:r>
              <a:rPr lang="nl-NL"/>
              <a:t>Evalueren van het resultaat</a:t>
            </a:r>
          </a:p>
          <a:p>
            <a:pPr marL="0" indent="0">
              <a:buNone/>
            </a:pPr>
            <a:endParaRPr lang="nl-NL">
              <a:solidFill>
                <a:schemeClr val="tx1"/>
              </a:solidFill>
            </a:endParaRPr>
          </a:p>
          <a:p>
            <a:endParaRPr lang="nl-NL">
              <a:solidFill>
                <a:schemeClr val="accent1">
                  <a:lumMod val="75000"/>
                </a:schemeClr>
              </a:solidFill>
            </a:endParaRPr>
          </a:p>
        </p:txBody>
      </p:sp>
    </p:spTree>
    <p:extLst>
      <p:ext uri="{BB962C8B-B14F-4D97-AF65-F5344CB8AC3E}">
        <p14:creationId xmlns:p14="http://schemas.microsoft.com/office/powerpoint/2010/main" val="383404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Opdracht</a:t>
            </a:r>
          </a:p>
        </p:txBody>
      </p:sp>
      <p:sp>
        <p:nvSpPr>
          <p:cNvPr id="3" name="Tijdelijke aanduiding voor inhoud 2"/>
          <p:cNvSpPr>
            <a:spLocks noGrp="1"/>
          </p:cNvSpPr>
          <p:nvPr>
            <p:ph idx="1"/>
          </p:nvPr>
        </p:nvSpPr>
        <p:spPr/>
        <p:txBody>
          <a:bodyPr>
            <a:normAutofit lnSpcReduction="10000"/>
          </a:bodyPr>
          <a:lstStyle/>
          <a:p>
            <a:pPr marL="0" indent="0">
              <a:buNone/>
            </a:pPr>
            <a:r>
              <a:rPr lang="nl-NL"/>
              <a:t>Nodig:</a:t>
            </a:r>
          </a:p>
          <a:p>
            <a:r>
              <a:rPr lang="nl-NL"/>
              <a:t>Casus van vorige week</a:t>
            </a:r>
          </a:p>
          <a:p>
            <a:r>
              <a:rPr lang="nl-NL"/>
              <a:t>Tweetal</a:t>
            </a:r>
          </a:p>
          <a:p>
            <a:pPr marL="0" indent="0">
              <a:buNone/>
            </a:pPr>
            <a:endParaRPr lang="nl-NL"/>
          </a:p>
          <a:p>
            <a:pPr marL="0" indent="0">
              <a:buNone/>
            </a:pPr>
            <a:r>
              <a:rPr lang="nl-NL"/>
              <a:t>Je gaat in tweetallen hulpverleningsgesprekken voeren. Je speelt de cliënt uit je eigen casus. Je klasgenoot is de hulpverlener en weet weinig van de situatie.          Het is de bedoeling dat je zoveel mogelijk informatie boven tafel krijgt. Tijdens het gesprek pas je de Gordon-methode toe.</a:t>
            </a:r>
          </a:p>
          <a:p>
            <a:r>
              <a:rPr lang="nl-NL"/>
              <a:t>Actief luisteren</a:t>
            </a:r>
          </a:p>
          <a:p>
            <a:r>
              <a:rPr lang="nl-NL"/>
              <a:t>Ik-boodschappen</a:t>
            </a:r>
          </a:p>
          <a:p>
            <a:r>
              <a:rPr lang="nl-NL"/>
              <a:t>Geen-verliesmethode</a:t>
            </a:r>
          </a:p>
          <a:p>
            <a:pPr marL="0" indent="0">
              <a:buNone/>
            </a:pPr>
            <a:endParaRPr lang="nl-NL"/>
          </a:p>
          <a:p>
            <a:endParaRPr lang="nl-NL"/>
          </a:p>
        </p:txBody>
      </p:sp>
    </p:spTree>
    <p:extLst>
      <p:ext uri="{BB962C8B-B14F-4D97-AF65-F5344CB8AC3E}">
        <p14:creationId xmlns:p14="http://schemas.microsoft.com/office/powerpoint/2010/main" val="8935335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Breedbeeld</PresentationFormat>
  <Paragraphs>33</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Trebuchet MS</vt:lpstr>
      <vt:lpstr>Wingdings 3</vt:lpstr>
      <vt:lpstr>Facet</vt:lpstr>
      <vt:lpstr>Methodieken</vt:lpstr>
      <vt:lpstr>Lesprogramma</vt:lpstr>
      <vt:lpstr>Thema 9.3 &amp; 9.4 Gordon-methode</vt:lpstr>
      <vt:lpstr>PowerPoint-presentatie</vt:lpstr>
      <vt:lpstr>Geen-verliesmethode</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Methodieken</dc:title>
  <dc:creator>Denise Dobber</dc:creator>
  <cp:lastModifiedBy>Denise Dobber</cp:lastModifiedBy>
  <cp:revision>2</cp:revision>
  <dcterms:modified xsi:type="dcterms:W3CDTF">2017-06-19T11:56:07Z</dcterms:modified>
</cp:coreProperties>
</file>